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86" d="100"/>
          <a:sy n="86" d="100"/>
        </p:scale>
        <p:origin x="96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0F88E-A7DF-284F-A1F2-E1F7B06EC8E2}" type="datetimeFigureOut">
              <a:rPr lang="x-none" smtClean="0"/>
              <a:pPr/>
              <a:t>15.7.2021.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83E7D-6D4C-9243-8AB6-E0CBA248D5C0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6049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586FC9-4836-3A4F-B879-7E176BB7C6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63563"/>
            <a:ext cx="9144000" cy="1655763"/>
          </a:xfrm>
          <a:prstGeom prst="rect">
            <a:avLst/>
          </a:prstGeo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0481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84661-BC07-DB43-ACE4-C76FDBCAB4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175782"/>
            <a:ext cx="9144000" cy="16557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668636-3F03-9A4D-A07E-4D3D844D22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34636"/>
            <a:ext cx="9144000" cy="140244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87438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A3056-D0D8-D941-9E3E-3CB90F0E6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5156"/>
            <a:ext cx="10515600" cy="330464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91A9F2-C729-2341-B482-5734A67FB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060932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3AF79-6B53-2145-9B06-E056E22FA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46873"/>
            <a:ext cx="10515600" cy="196312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E1540-51D0-DB44-92D3-A2CAF9E1F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26523"/>
            <a:ext cx="10515600" cy="196312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37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B4757-4FED-8842-88AF-6000FF781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02282-D378-CA4C-BB43-5C975532C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6C541DD-582F-C940-8C2C-51E8AB332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40978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5ECD3-309C-044C-8D21-1C7E9BF93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961853"/>
            <a:ext cx="5157787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F34990-074E-E145-8441-5A712F581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856282"/>
            <a:ext cx="5157787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63BF8-1ED2-A14D-9F8F-7BA0A36633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961853"/>
            <a:ext cx="5183188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237EB3-F915-164A-A595-FA7259A57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856282"/>
            <a:ext cx="5183188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D31C3F6-9B1E-5946-9E8C-C457DCD82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27414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879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D43BB-B237-8545-8520-729A3635C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7A5FA-C068-5940-9745-669F9D601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22585"/>
            <a:ext cx="6172200" cy="41734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BDBD5-6927-BC40-9702-3BC77D20E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515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2369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846C75-9C21-254D-97A3-37AD9B0E5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922585"/>
            <a:ext cx="6172200" cy="42653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57431F-6D70-BA4F-83EA-34122694F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418BF6F-6CBC-D944-B26F-3A5203D21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844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2671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FB405-1E6C-494B-AC7D-5D3A9CDCF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51710"/>
            <a:ext cx="10515600" cy="33046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990277EE-41BA-9346-9DBF-15C1409D8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1985"/>
            <a:ext cx="10515600" cy="824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pic>
        <p:nvPicPr>
          <p:cNvPr id="6" name="Picture 5" descr="ppt-header-GEA-3-1.png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114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69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Europske integracije i organizacije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12C92FBC-DE5F-48AD-9F56-894A2211DE6D}"/>
              </a:ext>
            </a:extLst>
          </p:cNvPr>
          <p:cNvSpPr txBox="1"/>
          <p:nvPr/>
        </p:nvSpPr>
        <p:spPr>
          <a:xfrm>
            <a:off x="427703" y="1386348"/>
            <a:ext cx="3687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OPĆA OBILJEŽJA EUROPE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FB688880-96D0-4082-8D4E-F883A527B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NATO – </a:t>
            </a:r>
            <a:r>
              <a:rPr lang="hr-HR" sz="2400" dirty="0"/>
              <a:t>Sjevernoatlantski vojni savez, 1949.g.</a:t>
            </a:r>
          </a:p>
          <a:p>
            <a:pPr>
              <a:buFontTx/>
              <a:buChar char="-"/>
            </a:pPr>
            <a:r>
              <a:rPr lang="hr-HR" sz="2400" dirty="0"/>
              <a:t>SAD, Kanada i europske države (Koje?)</a:t>
            </a:r>
          </a:p>
          <a:p>
            <a:pPr>
              <a:buFontTx/>
              <a:buChar char="-"/>
            </a:pPr>
            <a:r>
              <a:rPr lang="hr-HR" sz="2400" dirty="0"/>
              <a:t>Hrvatska članica od 2009.g.</a:t>
            </a:r>
          </a:p>
          <a:p>
            <a:pPr>
              <a:buFontTx/>
              <a:buChar char="-"/>
            </a:pPr>
            <a:r>
              <a:rPr lang="hr-HR" sz="2400" dirty="0"/>
              <a:t>sjedište Bruxelles</a:t>
            </a:r>
          </a:p>
          <a:p>
            <a:pPr>
              <a:buFontTx/>
              <a:buChar char="-"/>
            </a:pPr>
            <a:r>
              <a:rPr lang="hr-HR" sz="2400" dirty="0"/>
              <a:t>Partnerstvo za mir (PFP)</a:t>
            </a:r>
          </a:p>
          <a:p>
            <a:pPr>
              <a:buFontTx/>
              <a:buChar char="-"/>
            </a:pPr>
            <a:endParaRPr lang="hr-HR" sz="24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AE859E16-FC9A-4A4E-AA5C-A2653191E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2609" y="4571472"/>
            <a:ext cx="4719391" cy="2286528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30CFDE82-F25F-4E04-84A1-5D55C6CD3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344" y="1417366"/>
            <a:ext cx="4800600" cy="3154106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94E23F2F-B338-4A91-AAF6-7C50FEC927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576" y="1344883"/>
            <a:ext cx="1295400" cy="1257300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A214CE52-EBB4-4786-8CC8-8D7F632287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5081" y="4778063"/>
            <a:ext cx="3257550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523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251DEF70-9725-4473-8594-4AD50679E1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2835" y="2530136"/>
            <a:ext cx="6731063" cy="2403951"/>
          </a:xfrm>
        </p:spPr>
      </p:pic>
    </p:spTree>
    <p:extLst>
      <p:ext uri="{BB962C8B-B14F-4D97-AF65-F5344CB8AC3E}">
        <p14:creationId xmlns:p14="http://schemas.microsoft.com/office/powerpoint/2010/main" val="3352441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F5BB70BE-EFDA-402D-A001-C3D54161A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402" y="2888725"/>
            <a:ext cx="10515600" cy="3304640"/>
          </a:xfrm>
        </p:spPr>
        <p:txBody>
          <a:bodyPr>
            <a:normAutofit/>
          </a:bodyPr>
          <a:lstStyle/>
          <a:p>
            <a:r>
              <a:rPr lang="hr-HR" sz="2400" dirty="0"/>
              <a:t>slobodno kretanje ljudi</a:t>
            </a:r>
          </a:p>
          <a:p>
            <a:r>
              <a:rPr lang="hr-HR" sz="2400" dirty="0"/>
              <a:t>Schengen (Luksemburg), 1985.g.</a:t>
            </a:r>
          </a:p>
          <a:p>
            <a:r>
              <a:rPr lang="hr-HR" sz="2400" dirty="0"/>
              <a:t>22 članice EU-a i članice EFTE</a:t>
            </a:r>
          </a:p>
          <a:p>
            <a:pPr marL="0" indent="0">
              <a:buNone/>
            </a:pPr>
            <a:endParaRPr lang="hr-HR" sz="2400" dirty="0"/>
          </a:p>
          <a:p>
            <a:pPr marL="0" indent="0">
              <a:buNone/>
            </a:pPr>
            <a:endParaRPr lang="hr-HR" sz="2400" dirty="0"/>
          </a:p>
          <a:p>
            <a:pPr marL="0" indent="0">
              <a:buNone/>
            </a:pPr>
            <a:r>
              <a:rPr lang="hr-HR" sz="2400" i="1" dirty="0"/>
              <a:t>Koje su države potpisale sporazum, ali ga ne primjenjuju?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DF3223ED-21EE-4223-90B0-C93D31AC3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Schengenski</a:t>
            </a:r>
            <a:r>
              <a:rPr lang="hr-HR" dirty="0"/>
              <a:t> prostor</a:t>
            </a:r>
          </a:p>
        </p:txBody>
      </p:sp>
    </p:spTree>
    <p:extLst>
      <p:ext uri="{BB962C8B-B14F-4D97-AF65-F5344CB8AC3E}">
        <p14:creationId xmlns:p14="http://schemas.microsoft.com/office/powerpoint/2010/main" val="1283774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FCD3164-C6E9-454A-810C-89A8B7EFF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57" y="1129974"/>
            <a:ext cx="3932237" cy="1711568"/>
          </a:xfrm>
        </p:spPr>
        <p:txBody>
          <a:bodyPr/>
          <a:lstStyle/>
          <a:p>
            <a:r>
              <a:rPr lang="hr-HR" b="1" dirty="0"/>
              <a:t>Provjerite naučeno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03C5A795-8E6F-4985-9971-B5F1F7BB20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0269" y="1947737"/>
            <a:ext cx="3932237" cy="2051539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hr-HR" sz="2400" dirty="0"/>
              <a:t>Riješite zadatke u radnoj bilježnici – </a:t>
            </a:r>
            <a:r>
              <a:rPr lang="hr-HR" sz="2400"/>
              <a:t>62.- 65</a:t>
            </a:r>
            <a:r>
              <a:rPr lang="hr-HR" sz="2400" dirty="0"/>
              <a:t>.str.</a:t>
            </a:r>
          </a:p>
        </p:txBody>
      </p:sp>
      <p:graphicFrame>
        <p:nvGraphicFramePr>
          <p:cNvPr id="6" name="Tablica 6">
            <a:extLst>
              <a:ext uri="{FF2B5EF4-FFF2-40B4-BE49-F238E27FC236}">
                <a16:creationId xmlns:a16="http://schemas.microsoft.com/office/drawing/2014/main" id="{EAA9D7E7-64DD-400C-B053-0BDC21895E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386835"/>
              </p:ext>
            </p:extLst>
          </p:nvPr>
        </p:nvGraphicFramePr>
        <p:xfrm>
          <a:off x="4142507" y="1418492"/>
          <a:ext cx="7779864" cy="38637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4386">
                  <a:extLst>
                    <a:ext uri="{9D8B030D-6E8A-4147-A177-3AD203B41FA5}">
                      <a16:colId xmlns:a16="http://schemas.microsoft.com/office/drawing/2014/main" val="2659956432"/>
                    </a:ext>
                  </a:extLst>
                </a:gridCol>
                <a:gridCol w="1145431">
                  <a:extLst>
                    <a:ext uri="{9D8B030D-6E8A-4147-A177-3AD203B41FA5}">
                      <a16:colId xmlns:a16="http://schemas.microsoft.com/office/drawing/2014/main" val="1151522187"/>
                    </a:ext>
                  </a:extLst>
                </a:gridCol>
                <a:gridCol w="1706691">
                  <a:extLst>
                    <a:ext uri="{9D8B030D-6E8A-4147-A177-3AD203B41FA5}">
                      <a16:colId xmlns:a16="http://schemas.microsoft.com/office/drawing/2014/main" val="3744947229"/>
                    </a:ext>
                  </a:extLst>
                </a:gridCol>
                <a:gridCol w="1493356">
                  <a:extLst>
                    <a:ext uri="{9D8B030D-6E8A-4147-A177-3AD203B41FA5}">
                      <a16:colId xmlns:a16="http://schemas.microsoft.com/office/drawing/2014/main" val="457050606"/>
                    </a:ext>
                  </a:extLst>
                </a:gridCol>
              </a:tblGrid>
              <a:tr h="610255">
                <a:tc>
                  <a:txBody>
                    <a:bodyPr/>
                    <a:lstStyle/>
                    <a:p>
                      <a:r>
                        <a:rPr lang="hr-HR" dirty="0"/>
                        <a:t>Znam i mogu….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+/-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5121267"/>
                  </a:ext>
                </a:extLst>
              </a:tr>
              <a:tr h="1382496">
                <a:tc>
                  <a:txBody>
                    <a:bodyPr/>
                    <a:lstStyle/>
                    <a:p>
                      <a:r>
                        <a:rPr lang="pl-PL" dirty="0"/>
                        <a:t>Obrazložiti važnost interesnih integracija na razini Europe.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5819693"/>
                  </a:ext>
                </a:extLst>
              </a:tr>
              <a:tr h="1870971">
                <a:tc>
                  <a:txBody>
                    <a:bodyPr/>
                    <a:lstStyle/>
                    <a:p>
                      <a:r>
                        <a:rPr lang="hr-HR" dirty="0"/>
                        <a:t>I</a:t>
                      </a:r>
                      <a:r>
                        <a:rPr lang="pt-BR" dirty="0"/>
                        <a:t>menovati najvažnije europske integracije  (EU, EFTA, CEFTA, NATO) i nav</a:t>
                      </a:r>
                      <a:r>
                        <a:rPr lang="hr-HR"/>
                        <a:t>esti</a:t>
                      </a:r>
                      <a:r>
                        <a:rPr lang="pt-BR"/>
                        <a:t> </a:t>
                      </a:r>
                      <a:r>
                        <a:rPr lang="pt-BR" dirty="0"/>
                        <a:t>njihovo područje djelovanja.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94955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8690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43B2627-5BB1-40A1-B6CF-F9EC8600A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IZRADILA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A5B7ACC-EE3D-4B78-8764-A62E805FA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Marija Ros Kozarić, prof.</a:t>
            </a:r>
          </a:p>
        </p:txBody>
      </p:sp>
    </p:spTree>
    <p:extLst>
      <p:ext uri="{BB962C8B-B14F-4D97-AF65-F5344CB8AC3E}">
        <p14:creationId xmlns:p14="http://schemas.microsoft.com/office/powerpoint/2010/main" val="82058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349D13BA-DEAA-497C-9D51-08E8A0A794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>
                <a:solidFill>
                  <a:schemeClr val="bg1">
                    <a:lumMod val="65000"/>
                  </a:schemeClr>
                </a:solidFill>
              </a:rPr>
              <a:t>Učenik će </a:t>
            </a:r>
            <a:r>
              <a:rPr lang="hr-HR" sz="2400" dirty="0"/>
              <a:t>obrazložiti važnost interesnih integracija na razini Europe.</a:t>
            </a:r>
          </a:p>
          <a:p>
            <a:r>
              <a:rPr lang="hr-HR" sz="2400" dirty="0">
                <a:solidFill>
                  <a:schemeClr val="bg1">
                    <a:lumMod val="65000"/>
                  </a:schemeClr>
                </a:solidFill>
              </a:rPr>
              <a:t>Učenik će </a:t>
            </a:r>
            <a:r>
              <a:rPr lang="hr-HR" sz="2400" dirty="0"/>
              <a:t>imenovati najvažnije europske integracije  (EU, EFTA, CEFTA, NATO) i navodi njihovo područje djelovanja.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59EC4092-E3DA-4F3C-BB10-9AC8C01A5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ISHODI</a:t>
            </a:r>
          </a:p>
        </p:txBody>
      </p:sp>
    </p:spTree>
    <p:extLst>
      <p:ext uri="{BB962C8B-B14F-4D97-AF65-F5344CB8AC3E}">
        <p14:creationId xmlns:p14="http://schemas.microsoft.com/office/powerpoint/2010/main" val="3605976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B2C4837D-3556-45CC-8B7D-6510B9924E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326" y="1801800"/>
            <a:ext cx="7931781" cy="4813047"/>
          </a:xfrm>
        </p:spPr>
      </p:pic>
      <p:sp>
        <p:nvSpPr>
          <p:cNvPr id="3" name="Naslov 2">
            <a:extLst>
              <a:ext uri="{FF2B5EF4-FFF2-40B4-BE49-F238E27FC236}">
                <a16:creationId xmlns:a16="http://schemas.microsoft.com/office/drawing/2014/main" id="{3C7DA23A-AAFA-4FE7-AD0C-702FE9EE3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950" y="1231654"/>
            <a:ext cx="10515600" cy="770868"/>
          </a:xfrm>
        </p:spPr>
        <p:txBody>
          <a:bodyPr>
            <a:normAutofit fontScale="90000"/>
          </a:bodyPr>
          <a:lstStyle/>
          <a:p>
            <a:r>
              <a:rPr lang="hr-HR"/>
              <a:t>Proučite uvodnu fotografiju i odgovorite na pitanja.</a:t>
            </a:r>
            <a:endParaRPr lang="hr-HR" dirty="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13F18379-8D5C-4DD4-9ED0-662285FA39C3}"/>
              </a:ext>
            </a:extLst>
          </p:cNvPr>
          <p:cNvSpPr txBox="1"/>
          <p:nvPr/>
        </p:nvSpPr>
        <p:spPr>
          <a:xfrm>
            <a:off x="8508380" y="2096429"/>
            <a:ext cx="29439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/>
              <a:t>Izdvojite organizacije koje vidite na uvodnoj fotografiji i zabilježite u bilježnicu. </a:t>
            </a:r>
          </a:p>
          <a:p>
            <a:r>
              <a:rPr lang="hr-HR" sz="2400" i="1"/>
              <a:t>Znate li objasniti pojam Eurozona?</a:t>
            </a:r>
          </a:p>
          <a:p>
            <a:r>
              <a:rPr lang="hr-HR" sz="2400" i="1"/>
              <a:t>Ili monetarna unija?</a:t>
            </a:r>
            <a:endParaRPr lang="hr-HR" sz="2400" i="1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5CF8B12A-F2C5-47A2-8975-8543BB523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7039" y="4867992"/>
            <a:ext cx="1476375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881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328CD5A3-B257-462C-AE97-5BA4D77706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EFTA</a:t>
            </a:r>
          </a:p>
          <a:p>
            <a:r>
              <a:rPr lang="hr-HR" sz="2400" dirty="0"/>
              <a:t>Europsko udruženje za slobodnu trgovinu – 1960.g.</a:t>
            </a:r>
          </a:p>
          <a:p>
            <a:r>
              <a:rPr lang="hr-HR" sz="2400" dirty="0"/>
              <a:t>sjedište Ženeva</a:t>
            </a:r>
          </a:p>
          <a:p>
            <a:r>
              <a:rPr lang="hr-HR" sz="2400" i="1" dirty="0"/>
              <a:t>Navedite zemlje članice EFTE</a:t>
            </a:r>
            <a:r>
              <a:rPr lang="hr-HR" sz="2400" dirty="0"/>
              <a:t>.</a:t>
            </a:r>
          </a:p>
          <a:p>
            <a:pPr marL="0" indent="0">
              <a:buNone/>
            </a:pPr>
            <a:endParaRPr lang="hr-HR" sz="2400" dirty="0"/>
          </a:p>
          <a:p>
            <a:pPr marL="0" indent="0">
              <a:buNone/>
            </a:pPr>
            <a:endParaRPr lang="hr-HR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C73D43C1-0ACF-4E22-8904-332F8B858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Gospodarske organizacije u Europi</a:t>
            </a:r>
          </a:p>
        </p:txBody>
      </p:sp>
    </p:spTree>
    <p:extLst>
      <p:ext uri="{BB962C8B-B14F-4D97-AF65-F5344CB8AC3E}">
        <p14:creationId xmlns:p14="http://schemas.microsoft.com/office/powerpoint/2010/main" val="1314164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FA8F15CD-0B76-43D4-8035-3A6052CF73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OECD – Organizacija za ekonomsku suradnju i razvoj-1961.g.</a:t>
            </a:r>
          </a:p>
          <a:p>
            <a:r>
              <a:rPr lang="hr-HR" sz="2400" dirty="0"/>
              <a:t>sjedište u Parizu</a:t>
            </a:r>
          </a:p>
          <a:p>
            <a:r>
              <a:rPr lang="hr-HR" sz="2400" dirty="0"/>
              <a:t>26 europske države i 11 izvaneuropskih država</a:t>
            </a:r>
          </a:p>
          <a:p>
            <a:r>
              <a:rPr lang="hr-HR" sz="2400" dirty="0"/>
              <a:t>ostvaruje više od 60% svjetskog BDP-a</a:t>
            </a:r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E00CB1E-8C37-48B4-B7C5-50C09037B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254" y="3929704"/>
            <a:ext cx="2487789" cy="208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551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B7172583-9B35-46C8-A2B8-815562621C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CEFTA – </a:t>
            </a:r>
            <a:r>
              <a:rPr lang="hr-HR" sz="2400" dirty="0"/>
              <a:t>Srednjoeuropski sporazum o slobodnoj trgovini -1992.g.</a:t>
            </a:r>
          </a:p>
          <a:p>
            <a:pPr marL="0" indent="0">
              <a:buNone/>
            </a:pPr>
            <a:endParaRPr lang="hr-HR" sz="2400" dirty="0"/>
          </a:p>
          <a:p>
            <a:pPr marL="0" indent="0">
              <a:buNone/>
            </a:pPr>
            <a:r>
              <a:rPr lang="hr-HR" sz="2400" i="1" dirty="0"/>
              <a:t>Istražite: Koje su države danas članice CEFTE?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7355FBCC-DB6E-4E34-9925-A859E16EE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3114" y="3649729"/>
            <a:ext cx="3310476" cy="273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246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3F7AF8E5-405C-4ECA-90F0-34B5BED9AA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9789" y="878890"/>
            <a:ext cx="8852421" cy="5367461"/>
          </a:xfrm>
        </p:spPr>
      </p:pic>
    </p:spTree>
    <p:extLst>
      <p:ext uri="{BB962C8B-B14F-4D97-AF65-F5344CB8AC3E}">
        <p14:creationId xmlns:p14="http://schemas.microsoft.com/office/powerpoint/2010/main" val="1115120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6FAF580B-4F78-4FF2-AE18-596E7F98B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VIJEĆE EUROPE – </a:t>
            </a:r>
            <a:r>
              <a:rPr lang="hr-HR" sz="2400" dirty="0"/>
              <a:t>cilj: spriječiti nova ratna razaranja na području Europe</a:t>
            </a:r>
          </a:p>
          <a:p>
            <a:pPr marL="0" indent="0">
              <a:buNone/>
            </a:pPr>
            <a:r>
              <a:rPr lang="hr-HR" sz="2400" dirty="0"/>
              <a:t>- osnovano 1949.g.</a:t>
            </a:r>
          </a:p>
          <a:p>
            <a:pPr>
              <a:buFontTx/>
              <a:buChar char="-"/>
            </a:pPr>
            <a:r>
              <a:rPr lang="hr-HR" sz="2400" dirty="0"/>
              <a:t>sjedište: Palača Europe u Strasbourgu </a:t>
            </a:r>
            <a:r>
              <a:rPr lang="hr-HR" sz="2400" i="1" dirty="0"/>
              <a:t>(U kojoj državi se nalazi?)</a:t>
            </a:r>
          </a:p>
          <a:p>
            <a:pPr>
              <a:buFontTx/>
              <a:buChar char="-"/>
            </a:pPr>
            <a:r>
              <a:rPr lang="hr-HR" sz="2400" dirty="0"/>
              <a:t>razvoj demokracije, zaštita ljudskih prava, rješavanje problema i stvaranje europskoga kulturnoga identiteta</a:t>
            </a:r>
          </a:p>
          <a:p>
            <a:pPr>
              <a:buFontTx/>
              <a:buChar char="-"/>
            </a:pPr>
            <a:r>
              <a:rPr lang="hr-HR" sz="2400" dirty="0"/>
              <a:t>46 članica (i Hrvatska od 1996.g.)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3172BBEE-034F-4876-8118-85DBF6C28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Političke organizacije i vojni savezi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F1E75D5-BB8F-432A-B610-51075A8A6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5444" y="393470"/>
            <a:ext cx="2542478" cy="257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168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5A6C46F6-43CD-4E9E-B6B6-A780993BE7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2043" y="1701931"/>
            <a:ext cx="7689755" cy="3454138"/>
          </a:xfr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2E57EEB9-3C03-4887-81C8-E7465C7D970E}"/>
              </a:ext>
            </a:extLst>
          </p:cNvPr>
          <p:cNvSpPr txBox="1"/>
          <p:nvPr/>
        </p:nvSpPr>
        <p:spPr>
          <a:xfrm>
            <a:off x="8101798" y="1719687"/>
            <a:ext cx="349780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/>
              <a:t>Zastava: plava sa 12 zlatnih zvjezdica, himna: Oda radosti.</a:t>
            </a:r>
          </a:p>
          <a:p>
            <a:endParaRPr lang="hr-HR" sz="2000" i="1" dirty="0"/>
          </a:p>
          <a:p>
            <a:r>
              <a:rPr lang="hr-HR" sz="2000" i="1" dirty="0"/>
              <a:t>Koja organizacija ima istu zastavu i himnu?</a:t>
            </a:r>
          </a:p>
          <a:p>
            <a:endParaRPr lang="hr-HR" sz="2000" i="1" dirty="0"/>
          </a:p>
          <a:p>
            <a:r>
              <a:rPr lang="hr-HR" sz="2000" i="1" dirty="0"/>
              <a:t>Istraži: Koje europske države nisu članice Vijeća Europe? Koje su euroazijske države članice Vijeća Europe?</a:t>
            </a:r>
          </a:p>
        </p:txBody>
      </p:sp>
    </p:spTree>
    <p:extLst>
      <p:ext uri="{BB962C8B-B14F-4D97-AF65-F5344CB8AC3E}">
        <p14:creationId xmlns:p14="http://schemas.microsoft.com/office/powerpoint/2010/main" val="1638998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3479</TotalTime>
  <Words>360</Words>
  <Application>Microsoft Office PowerPoint</Application>
  <PresentationFormat>Široki zaslon</PresentationFormat>
  <Paragraphs>54</Paragraphs>
  <Slides>14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8" baseType="lpstr">
      <vt:lpstr>Calibri Light</vt:lpstr>
      <vt:lpstr>Arial</vt:lpstr>
      <vt:lpstr>Calibri</vt:lpstr>
      <vt:lpstr>Office Theme</vt:lpstr>
      <vt:lpstr>Europske integracije i organizacije</vt:lpstr>
      <vt:lpstr>ISHODI</vt:lpstr>
      <vt:lpstr>Proučite uvodnu fotografiju i odgovorite na pitanja.</vt:lpstr>
      <vt:lpstr>Gospodarske organizacije u Europi</vt:lpstr>
      <vt:lpstr>PowerPoint prezentacija</vt:lpstr>
      <vt:lpstr>PowerPoint prezentacija</vt:lpstr>
      <vt:lpstr>PowerPoint prezentacija</vt:lpstr>
      <vt:lpstr>Političke organizacije i vojni savezi</vt:lpstr>
      <vt:lpstr>PowerPoint prezentacija</vt:lpstr>
      <vt:lpstr>PowerPoint prezentacija</vt:lpstr>
      <vt:lpstr>PowerPoint prezentacija</vt:lpstr>
      <vt:lpstr>Schengenski prostor</vt:lpstr>
      <vt:lpstr>Provjerite naučeno</vt:lpstr>
      <vt:lpstr>IZRADILA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Marija Ros Kozarić</cp:lastModifiedBy>
  <cp:revision>79</cp:revision>
  <dcterms:created xsi:type="dcterms:W3CDTF">2021-01-04T08:54:24Z</dcterms:created>
  <dcterms:modified xsi:type="dcterms:W3CDTF">2021-07-15T13:54:00Z</dcterms:modified>
</cp:coreProperties>
</file>